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9" r:id="rId3"/>
    <p:sldId id="292" r:id="rId4"/>
    <p:sldId id="294" r:id="rId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75E8"/>
    <a:srgbClr val="FF0000"/>
    <a:srgbClr val="FDC3F5"/>
    <a:srgbClr val="399D72"/>
    <a:srgbClr val="000000"/>
    <a:srgbClr val="E60000"/>
    <a:srgbClr val="8ED6B7"/>
    <a:srgbClr val="83D3B1"/>
    <a:srgbClr val="3FAF7F"/>
    <a:srgbClr val="BEE3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80" autoAdjust="0"/>
    <p:restoredTop sz="94660" autoAdjust="0"/>
  </p:normalViewPr>
  <p:slideViewPr>
    <p:cSldViewPr>
      <p:cViewPr>
        <p:scale>
          <a:sx n="66" d="100"/>
          <a:sy n="66" d="100"/>
        </p:scale>
        <p:origin x="-1296" y="-9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23\Desktop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0"/>
      <c:rotY val="17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156119035851623E-2"/>
          <c:y val="0.14244267756656123"/>
          <c:w val="0.83755768001000108"/>
          <c:h val="0.80422426689798632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9"/>
            <c:spPr>
              <a:ln>
                <a:solidFill>
                  <a:schemeClr val="accent1">
                    <a:lumMod val="75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rgbClr val="E6000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2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3.5641039884457291E-2"/>
                  <c:y val="-0.11454282857460284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профинансировано </a:t>
                    </a:r>
                  </a:p>
                  <a:p>
                    <a:r>
                      <a:rPr lang="ru-RU" sz="1200" b="1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на</a:t>
                    </a:r>
                    <a:r>
                      <a:rPr lang="ru-RU" sz="1200" b="1" baseline="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 01.10.2016</a:t>
                    </a:r>
                    <a:endParaRPr lang="en-US" sz="140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1674258415731594E-3"/>
                  <c:y val="9.9385421821817799E-3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остаток на счетах - </a:t>
                    </a:r>
                  </a:p>
                  <a:p>
                    <a:r>
                      <a:rPr lang="en-US" sz="1200" b="1" dirty="0" smtClean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5,4</a:t>
                    </a:r>
                    <a:r>
                      <a:rPr lang="ru-RU" sz="1200" b="1" dirty="0" smtClean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 млн. рублей</a:t>
                    </a:r>
                    <a:endParaRPr lang="en-US" sz="1400" b="1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accent4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val>
            <c:numRef>
              <c:f>Лист1!$B$4:$B$6</c:f>
              <c:numCache>
                <c:formatCode>General</c:formatCode>
                <c:ptCount val="3"/>
                <c:pt idx="0">
                  <c:v>670.5</c:v>
                </c:pt>
                <c:pt idx="1">
                  <c:v>1723</c:v>
                </c:pt>
                <c:pt idx="2">
                  <c:v>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7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919340212309368"/>
          <c:y val="2.6073896446129782E-2"/>
          <c:w val="0.81856946187451085"/>
          <c:h val="0.4776833016384000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Лист2!$B$2</c:f>
              <c:strCache>
                <c:ptCount val="1"/>
                <c:pt idx="0">
                  <c:v>запланировано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7.7294144998947094E-3"/>
                  <c:y val="-1.13961131431366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45882899978942E-3"/>
                  <c:y val="-1.1395933679614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7294144998947094E-3"/>
                  <c:y val="-6.83756020776850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9.2752973998736516E-3"/>
                  <c:y val="-1.8233493887382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545882899978942E-3"/>
                  <c:y val="-1.8233493887382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1217,3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ru-RU" smtClean="0"/>
                      <a:t>546,3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0821180299852479E-2"/>
                  <c:y val="-4.5583734718456729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398,6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Лист2!$A$3:$A$12</c:f>
              <c:strCache>
                <c:ptCount val="10"/>
                <c:pt idx="0">
                  <c:v>Общеэкономические вопросы </c:v>
                </c:pt>
                <c:pt idx="1">
                  <c:v>Молодежная политика и оздоровление детей</c:v>
                </c:pt>
                <c:pt idx="2">
                  <c:v>Пенсионное обеспечение </c:v>
                </c:pt>
                <c:pt idx="3">
                  <c:v>Другие вопросы в области социальной политики</c:v>
                </c:pt>
                <c:pt idx="4">
                  <c:v>Другие вопросы в области образования </c:v>
                </c:pt>
                <c:pt idx="5">
                  <c:v>Другие общегосударственные вопросы  </c:v>
                </c:pt>
                <c:pt idx="6">
                  <c:v>Национальная безопасность </c:v>
                </c:pt>
                <c:pt idx="7">
                  <c:v>Социальное обслуживание населения </c:v>
                </c:pt>
                <c:pt idx="8">
                  <c:v>Социальное обеспечение населения </c:v>
                </c:pt>
                <c:pt idx="9">
                  <c:v>Охрана семьи и детства </c:v>
                </c:pt>
              </c:strCache>
            </c:strRef>
          </c:cat>
          <c:val>
            <c:numRef>
              <c:f>Лист2!$B$3:$B$12</c:f>
              <c:numCache>
                <c:formatCode>0.0</c:formatCode>
                <c:ptCount val="10"/>
                <c:pt idx="0">
                  <c:v>88.1</c:v>
                </c:pt>
                <c:pt idx="1">
                  <c:v>51.5</c:v>
                </c:pt>
                <c:pt idx="2">
                  <c:v>50.7</c:v>
                </c:pt>
                <c:pt idx="3">
                  <c:v>41.4</c:v>
                </c:pt>
                <c:pt idx="4">
                  <c:v>0.4</c:v>
                </c:pt>
                <c:pt idx="5">
                  <c:v>2</c:v>
                </c:pt>
                <c:pt idx="6">
                  <c:v>2.6</c:v>
                </c:pt>
                <c:pt idx="7">
                  <c:v>304.32499999999999</c:v>
                </c:pt>
                <c:pt idx="8">
                  <c:v>136.57499999999999</c:v>
                </c:pt>
                <c:pt idx="9">
                  <c:v>99.65</c:v>
                </c:pt>
              </c:numCache>
            </c:numRef>
          </c:val>
        </c:ser>
        <c:ser>
          <c:idx val="1"/>
          <c:order val="1"/>
          <c:tx>
            <c:strRef>
              <c:f>Лист2!$C$2</c:f>
              <c:strCache>
                <c:ptCount val="1"/>
                <c:pt idx="0">
                  <c:v>освоено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0096477699726244E-2"/>
                  <c:y val="9.11674694369134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642360599705188E-2"/>
                  <c:y val="6.83756020776850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912946099810477E-2"/>
                  <c:y val="-6.83756020776850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473412639966307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0096477699726244E-2"/>
                  <c:y val="2.27918673592283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2367063199831536E-2"/>
                  <c:y val="-6.83756020776850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3912946099810477E-2"/>
                  <c:y val="-6.83756020776850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8550594799747303E-2"/>
                  <c:y val="4.5583734718456729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743,6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0096477699726133E-2"/>
                  <c:y val="2.279186735922836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432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4.173883829943132E-2"/>
                  <c:y val="5.014210819030236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377,7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Лист2!$A$3:$A$12</c:f>
              <c:strCache>
                <c:ptCount val="10"/>
                <c:pt idx="0">
                  <c:v>Общеэкономические вопросы </c:v>
                </c:pt>
                <c:pt idx="1">
                  <c:v>Молодежная политика и оздоровление детей</c:v>
                </c:pt>
                <c:pt idx="2">
                  <c:v>Пенсионное обеспечение </c:v>
                </c:pt>
                <c:pt idx="3">
                  <c:v>Другие вопросы в области социальной политики</c:v>
                </c:pt>
                <c:pt idx="4">
                  <c:v>Другие вопросы в области образования </c:v>
                </c:pt>
                <c:pt idx="5">
                  <c:v>Другие общегосударственные вопросы  </c:v>
                </c:pt>
                <c:pt idx="6">
                  <c:v>Национальная безопасность </c:v>
                </c:pt>
                <c:pt idx="7">
                  <c:v>Социальное обслуживание населения </c:v>
                </c:pt>
                <c:pt idx="8">
                  <c:v>Социальное обеспечение населения </c:v>
                </c:pt>
                <c:pt idx="9">
                  <c:v>Охрана семьи и детства </c:v>
                </c:pt>
              </c:strCache>
            </c:strRef>
          </c:cat>
          <c:val>
            <c:numRef>
              <c:f>Лист2!$C$3:$C$12</c:f>
              <c:numCache>
                <c:formatCode>0.0</c:formatCode>
                <c:ptCount val="10"/>
                <c:pt idx="0">
                  <c:v>59</c:v>
                </c:pt>
                <c:pt idx="1">
                  <c:v>45.8</c:v>
                </c:pt>
                <c:pt idx="2">
                  <c:v>33.200000000000003</c:v>
                </c:pt>
                <c:pt idx="3">
                  <c:v>29.1</c:v>
                </c:pt>
                <c:pt idx="4">
                  <c:v>0.2</c:v>
                </c:pt>
                <c:pt idx="5">
                  <c:v>1.2</c:v>
                </c:pt>
                <c:pt idx="6">
                  <c:v>1.2</c:v>
                </c:pt>
                <c:pt idx="7">
                  <c:v>185.9</c:v>
                </c:pt>
                <c:pt idx="8">
                  <c:v>108</c:v>
                </c:pt>
                <c:pt idx="9">
                  <c:v>94.424999999999997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3205632"/>
        <c:axId val="93207168"/>
        <c:axId val="0"/>
      </c:bar3DChart>
      <c:catAx>
        <c:axId val="932056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93207168"/>
        <c:crosses val="autoZero"/>
        <c:auto val="1"/>
        <c:lblAlgn val="ctr"/>
        <c:lblOffset val="100"/>
        <c:noMultiLvlLbl val="0"/>
      </c:catAx>
      <c:valAx>
        <c:axId val="9320716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932056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8.2152112442896649E-3"/>
          <c:y val="0.1076450642785939"/>
          <c:w val="0.14747717094446983"/>
          <c:h val="9.4616867271776706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0.52475</cdr:x>
      <cdr:y>0.28</cdr:y>
    </cdr:from>
    <cdr:to>
      <cdr:x>0.86305</cdr:x>
      <cdr:y>0.49818</cdr:y>
    </cdr:to>
    <cdr:sp macro="" textlink="">
      <cdr:nvSpPr>
        <cdr:cNvPr id="2" name="TextBox 1"/>
        <cdr:cNvSpPr txBox="1"/>
      </cdr:nvSpPr>
      <cdr:spPr>
        <a:xfrm xmlns:a="http://schemas.openxmlformats.org/drawingml/2006/main" rot="10800000" flipV="1">
          <a:off x="3786214" y="1000132"/>
          <a:ext cx="2440915" cy="7793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8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1728,4 млн. рублей (72%)</a:t>
          </a:r>
          <a:endParaRPr lang="ru-RU" sz="18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6C9A0-EC7C-47AF-92DB-422CAACB73A1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70B11-8B8A-4C70-8F56-036A00CA7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071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70B11-8B8A-4C70-8F56-036A00CA72AE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0" y="5387975"/>
            <a:ext cx="9155113" cy="14811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3090" name="Object 18"/>
          <p:cNvGraphicFramePr>
            <a:graphicFrameLocks noChangeAspect="1"/>
          </p:cNvGraphicFramePr>
          <p:nvPr/>
        </p:nvGraphicFramePr>
        <p:xfrm>
          <a:off x="3175" y="0"/>
          <a:ext cx="9140825" cy="492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Image" r:id="rId3" imgW="7034921" imgH="3530159" progId="">
                  <p:embed/>
                </p:oleObj>
              </mc:Choice>
              <mc:Fallback>
                <p:oleObj name="Image" r:id="rId3" imgW="7034921" imgH="3530159" progId="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" y="0"/>
                        <a:ext cx="9140825" cy="492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590800"/>
            <a:ext cx="8077200" cy="762000"/>
          </a:xfrm>
        </p:spPr>
        <p:txBody>
          <a:bodyPr/>
          <a:lstStyle>
            <a:lvl1pPr algn="ctr"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4114800" y="5867400"/>
            <a:ext cx="1155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gray">
          <a:xfrm>
            <a:off x="0" y="4868863"/>
            <a:ext cx="9155113" cy="57626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304800" y="4953000"/>
            <a:ext cx="85344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AB9CD-417A-4D0A-B814-30694A8463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319088"/>
            <a:ext cx="2095500" cy="61483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134100" cy="61483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CE20E-9748-40A0-AF36-DE3E9292AA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83820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2482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58000" y="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67400" y="6537325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657600" y="65532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fld id="{501E905E-A604-492B-91FF-EEB5DE879A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A1891-33FD-41CE-890B-AFDB774D7A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AB2493-1CD1-4255-9F3E-C032926C9D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05C7D1-B110-4918-9F86-F73B51FB67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794181-7499-48AA-B1E4-6739DA3957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36269C-6D8B-4B80-BD45-8AC9F9292A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6B4C80-18EC-42EF-A19E-07AD47E25D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D15729-48DE-4C4E-A7A3-2D5A83533C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17A32-40D3-4317-8616-07DD8B6C3A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6524625"/>
            <a:ext cx="9144000" cy="3333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040" name="Object 16"/>
          <p:cNvGraphicFramePr>
            <a:graphicFrameLocks noChangeAspect="1"/>
          </p:cNvGraphicFramePr>
          <p:nvPr/>
        </p:nvGraphicFramePr>
        <p:xfrm>
          <a:off x="0" y="238125"/>
          <a:ext cx="91440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Image" r:id="rId15" imgW="6844444" imgH="736248" progId="">
                  <p:embed/>
                </p:oleObj>
              </mc:Choice>
              <mc:Fallback>
                <p:oleObj name="Image" r:id="rId15" imgW="6844444" imgH="736248" progId="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38125"/>
                        <a:ext cx="91440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99D7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1D528D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1" name="Rectangle 17"/>
          <p:cNvSpPr>
            <a:spLocks noChangeArrowheads="1"/>
          </p:cNvSpPr>
          <p:nvPr/>
        </p:nvSpPr>
        <p:spPr bwMode="ltGray">
          <a:xfrm>
            <a:off x="0" y="0"/>
            <a:ext cx="9144000" cy="2413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0" y="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7400" y="6537325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+mn-lt"/>
              </a:defRPr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latin typeface="+mn-lt"/>
              </a:defRPr>
            </a:lvl1pPr>
          </a:lstStyle>
          <a:p>
            <a:fld id="{B27B76DA-A0A4-4FE9-B20B-03C3378E96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319088"/>
            <a:ext cx="83820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58637" y="2492896"/>
            <a:ext cx="8077200" cy="762000"/>
          </a:xfrm>
        </p:spPr>
        <p:txBody>
          <a:bodyPr/>
          <a:lstStyle/>
          <a:p>
            <a:r>
              <a:rPr lang="ru-RU" sz="4000" dirty="0">
                <a:latin typeface="Arial Black" pitchFamily="34" charset="0"/>
              </a:rPr>
              <a:t>Об освоении средств </a:t>
            </a:r>
            <a:r>
              <a:rPr lang="ru-RU" sz="4000" dirty="0" smtClean="0">
                <a:latin typeface="Arial Black" pitchFamily="34" charset="0"/>
              </a:rPr>
              <a:t/>
            </a:r>
            <a:br>
              <a:rPr lang="ru-RU" sz="4000" dirty="0" smtClean="0">
                <a:latin typeface="Arial Black" pitchFamily="34" charset="0"/>
              </a:rPr>
            </a:br>
            <a:r>
              <a:rPr lang="ru-RU" sz="4000" dirty="0" smtClean="0">
                <a:latin typeface="Arial Black" pitchFamily="34" charset="0"/>
              </a:rPr>
              <a:t>по итогам 9 месяцев </a:t>
            </a:r>
            <a:br>
              <a:rPr lang="ru-RU" sz="4000" dirty="0" smtClean="0">
                <a:latin typeface="Arial Black" pitchFamily="34" charset="0"/>
              </a:rPr>
            </a:br>
            <a:r>
              <a:rPr lang="ru-RU" sz="4000" dirty="0" smtClean="0">
                <a:latin typeface="Arial Black" pitchFamily="34" charset="0"/>
              </a:rPr>
              <a:t>2016 года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23928" y="5877272"/>
            <a:ext cx="1440160" cy="369332"/>
          </a:xfrm>
          <a:prstGeom prst="rect">
            <a:avLst/>
          </a:prstGeom>
          <a:solidFill>
            <a:srgbClr val="399D72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6" y="-99392"/>
            <a:ext cx="1071563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43042" y="214290"/>
            <a:ext cx="692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Департамент труда и социальной защиты населения Новгородской области</a:t>
            </a:r>
            <a:endParaRPr lang="ru-RU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3174" y="5923438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Великий Новгород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2016 </a:t>
            </a:r>
            <a:r>
              <a:rPr lang="ru-RU" b="1" dirty="0" smtClean="0">
                <a:solidFill>
                  <a:schemeClr val="bg1"/>
                </a:solidFill>
              </a:rPr>
              <a:t>год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36280" y="4765856"/>
            <a:ext cx="4627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Назарова </a:t>
            </a:r>
            <a:r>
              <a:rPr lang="ru-RU" sz="1600" b="1" dirty="0" smtClean="0">
                <a:solidFill>
                  <a:schemeClr val="bg1"/>
                </a:solidFill>
              </a:rPr>
              <a:t>Наталья Александровна</a:t>
            </a:r>
            <a:endParaRPr lang="ru-RU" sz="1600" b="1" dirty="0">
              <a:solidFill>
                <a:schemeClr val="bg1"/>
              </a:solidFill>
            </a:endParaRPr>
          </a:p>
          <a:p>
            <a:pPr algn="ctr"/>
            <a:r>
              <a:rPr lang="ru-RU" sz="1500" b="1" dirty="0" smtClean="0">
                <a:solidFill>
                  <a:schemeClr val="bg1"/>
                </a:solidFill>
              </a:rPr>
              <a:t>Заместитель руководителя департамента – </a:t>
            </a:r>
          </a:p>
          <a:p>
            <a:pPr algn="ctr"/>
            <a:r>
              <a:rPr lang="ru-RU" sz="1500" b="1" dirty="0" smtClean="0">
                <a:solidFill>
                  <a:schemeClr val="bg1"/>
                </a:solidFill>
              </a:rPr>
              <a:t>начальник планово-финансового отдела</a:t>
            </a:r>
            <a:endParaRPr lang="ru-RU" sz="15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4" b="8518"/>
          <a:stretch/>
        </p:blipFill>
        <p:spPr>
          <a:xfrm>
            <a:off x="-13387" y="987624"/>
            <a:ext cx="9157387" cy="5537720"/>
          </a:xfrm>
          <a:prstGeom prst="rect">
            <a:avLst/>
          </a:prstGeom>
        </p:spPr>
      </p:pic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319088"/>
            <a:ext cx="7795592" cy="563562"/>
          </a:xfrm>
        </p:spPr>
        <p:txBody>
          <a:bodyPr/>
          <a:lstStyle/>
          <a:p>
            <a:pPr algn="ctr"/>
            <a:r>
              <a:rPr lang="ru-RU" sz="2000" b="1" dirty="0"/>
              <a:t>Общий объем бюджетных </a:t>
            </a:r>
            <a:r>
              <a:rPr lang="ru-RU" sz="2000" b="1" dirty="0" smtClean="0"/>
              <a:t>ассигнований</a:t>
            </a:r>
            <a:endParaRPr lang="en-US" sz="20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4106019"/>
              </p:ext>
            </p:extLst>
          </p:nvPr>
        </p:nvGraphicFramePr>
        <p:xfrm>
          <a:off x="1000100" y="2500306"/>
          <a:ext cx="7215238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57158" y="1714488"/>
            <a:ext cx="4032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Запланировано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2398,9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млн.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8768"/>
            <a:ext cx="755576" cy="898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4" b="8518"/>
          <a:stretch/>
        </p:blipFill>
        <p:spPr>
          <a:xfrm>
            <a:off x="-13387" y="987624"/>
            <a:ext cx="9157387" cy="5537720"/>
          </a:xfrm>
          <a:prstGeom prst="rect">
            <a:avLst/>
          </a:prstGeom>
        </p:spPr>
      </p:pic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319088"/>
            <a:ext cx="7795592" cy="563562"/>
          </a:xfrm>
        </p:spPr>
        <p:txBody>
          <a:bodyPr/>
          <a:lstStyle/>
          <a:p>
            <a:pPr algn="ctr"/>
            <a:r>
              <a:rPr lang="ru-RU" sz="2000" b="1" dirty="0" smtClean="0"/>
              <a:t>Структура запланированных расходов </a:t>
            </a:r>
            <a:br>
              <a:rPr lang="ru-RU" sz="2000" b="1" dirty="0" smtClean="0"/>
            </a:br>
            <a:r>
              <a:rPr lang="ru-RU" sz="2000" b="1" dirty="0" smtClean="0"/>
              <a:t>и кассовое исполнение</a:t>
            </a:r>
            <a:endParaRPr lang="en-US" sz="2000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8768"/>
            <a:ext cx="755576" cy="898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071670" y="1285860"/>
            <a:ext cx="2643206" cy="2286017"/>
          </a:xfrm>
          <a:prstGeom prst="rect">
            <a:avLst/>
          </a:prstGeom>
          <a:gradFill flip="none" rotWithShape="1">
            <a:gsLst>
              <a:gs pos="100000">
                <a:srgbClr val="92D050">
                  <a:shade val="30000"/>
                  <a:satMod val="115000"/>
                  <a:alpha val="33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rgbClr val="399D7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14876" y="1285860"/>
            <a:ext cx="2500330" cy="2286017"/>
          </a:xfrm>
          <a:prstGeom prst="rect">
            <a:avLst/>
          </a:prstGeom>
          <a:gradFill flip="none" rotWithShape="1">
            <a:gsLst>
              <a:gs pos="100000">
                <a:srgbClr val="FDC3F5">
                  <a:alpha val="0"/>
                </a:srgbClr>
              </a:gs>
              <a:gs pos="65000">
                <a:srgbClr val="FDC3F5"/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rgbClr val="399D7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15206" y="1285860"/>
            <a:ext cx="642942" cy="2286017"/>
          </a:xfrm>
          <a:prstGeom prst="rect">
            <a:avLst/>
          </a:prstGeom>
          <a:gradFill flip="none" rotWithShape="1">
            <a:gsLst>
              <a:gs pos="0">
                <a:srgbClr val="FB75E8"/>
              </a:gs>
              <a:gs pos="100000">
                <a:srgbClr val="FB75E8">
                  <a:alpha val="28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rgbClr val="399D7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58148" y="1285860"/>
            <a:ext cx="642942" cy="2286017"/>
          </a:xfrm>
          <a:prstGeom prst="rect">
            <a:avLst/>
          </a:prstGeom>
          <a:gradFill>
            <a:gsLst>
              <a:gs pos="100000">
                <a:srgbClr val="FF0000">
                  <a:alpha val="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rgbClr val="399D72"/>
              </a:solidFill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642910" y="928670"/>
          <a:ext cx="8215370" cy="5572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715240" y="928670"/>
            <a:ext cx="1428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 Black" pitchFamily="34" charset="0"/>
              </a:rPr>
              <a:t>млн.рублей</a:t>
            </a:r>
            <a:endParaRPr lang="ru-RU" sz="12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86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58637" y="2492896"/>
            <a:ext cx="8077200" cy="762000"/>
          </a:xfrm>
        </p:spPr>
        <p:txBody>
          <a:bodyPr/>
          <a:lstStyle/>
          <a:p>
            <a:r>
              <a:rPr lang="ru-RU" sz="4000" dirty="0">
                <a:latin typeface="Arial Black" pitchFamily="34" charset="0"/>
              </a:rPr>
              <a:t>Об освоении средств </a:t>
            </a:r>
            <a:r>
              <a:rPr lang="ru-RU" sz="4000" dirty="0" smtClean="0">
                <a:latin typeface="Arial Black" pitchFamily="34" charset="0"/>
              </a:rPr>
              <a:t/>
            </a:r>
            <a:br>
              <a:rPr lang="ru-RU" sz="4000" dirty="0" smtClean="0">
                <a:latin typeface="Arial Black" pitchFamily="34" charset="0"/>
              </a:rPr>
            </a:br>
            <a:r>
              <a:rPr lang="ru-RU" sz="4000" dirty="0" smtClean="0">
                <a:latin typeface="Arial Black" pitchFamily="34" charset="0"/>
              </a:rPr>
              <a:t>по итогам 9 месяцев </a:t>
            </a:r>
            <a:br>
              <a:rPr lang="ru-RU" sz="4000" dirty="0" smtClean="0">
                <a:latin typeface="Arial Black" pitchFamily="34" charset="0"/>
              </a:rPr>
            </a:br>
            <a:r>
              <a:rPr lang="ru-RU" sz="4000" dirty="0" smtClean="0">
                <a:latin typeface="Arial Black" pitchFamily="34" charset="0"/>
              </a:rPr>
              <a:t>2016 года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23928" y="5877272"/>
            <a:ext cx="1440160" cy="369332"/>
          </a:xfrm>
          <a:prstGeom prst="rect">
            <a:avLst/>
          </a:prstGeom>
          <a:solidFill>
            <a:srgbClr val="399D72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6" y="-99392"/>
            <a:ext cx="1071563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43042" y="214290"/>
            <a:ext cx="692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Департамент труда и социальной защиты населения Новгородской области</a:t>
            </a:r>
            <a:endParaRPr lang="ru-RU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3174" y="5923438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Великий Новгород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2016 </a:t>
            </a:r>
            <a:r>
              <a:rPr lang="ru-RU" b="1" dirty="0" smtClean="0">
                <a:solidFill>
                  <a:schemeClr val="bg1"/>
                </a:solidFill>
              </a:rPr>
              <a:t>год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36280" y="4765856"/>
            <a:ext cx="4627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Назарова </a:t>
            </a:r>
            <a:r>
              <a:rPr lang="ru-RU" sz="1600" b="1" dirty="0" smtClean="0">
                <a:solidFill>
                  <a:schemeClr val="bg1"/>
                </a:solidFill>
              </a:rPr>
              <a:t>Наталья Александровна</a:t>
            </a:r>
            <a:endParaRPr lang="ru-RU" sz="1600" b="1" dirty="0">
              <a:solidFill>
                <a:schemeClr val="bg1"/>
              </a:solidFill>
            </a:endParaRPr>
          </a:p>
          <a:p>
            <a:pPr algn="ctr"/>
            <a:r>
              <a:rPr lang="ru-RU" sz="1500" b="1" dirty="0" smtClean="0">
                <a:solidFill>
                  <a:schemeClr val="bg1"/>
                </a:solidFill>
              </a:rPr>
              <a:t>Заместитель руководителя департамента – </a:t>
            </a:r>
          </a:p>
          <a:p>
            <a:pPr algn="ctr"/>
            <a:r>
              <a:rPr lang="ru-RU" sz="1500" b="1" dirty="0" smtClean="0">
                <a:solidFill>
                  <a:schemeClr val="bg1"/>
                </a:solidFill>
              </a:rPr>
              <a:t>начальник планово-финансового отдела</a:t>
            </a:r>
            <a:endParaRPr lang="ru-RU" sz="1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03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4">
  <a:themeElements>
    <a:clrScheme name="c020TGp_general_diagram 1">
      <a:dk1>
        <a:srgbClr val="1D528D"/>
      </a:dk1>
      <a:lt1>
        <a:srgbClr val="FFFFFF"/>
      </a:lt1>
      <a:dk2>
        <a:srgbClr val="000000"/>
      </a:dk2>
      <a:lt2>
        <a:srgbClr val="C0C0C0"/>
      </a:lt2>
      <a:accent1>
        <a:srgbClr val="399D72"/>
      </a:accent1>
      <a:accent2>
        <a:srgbClr val="FF9900"/>
      </a:accent2>
      <a:accent3>
        <a:srgbClr val="FFFFFF"/>
      </a:accent3>
      <a:accent4>
        <a:srgbClr val="174578"/>
      </a:accent4>
      <a:accent5>
        <a:srgbClr val="AECCBC"/>
      </a:accent5>
      <a:accent6>
        <a:srgbClr val="E78A00"/>
      </a:accent6>
      <a:hlink>
        <a:srgbClr val="9999FF"/>
      </a:hlink>
      <a:folHlink>
        <a:srgbClr val="969696"/>
      </a:folHlink>
    </a:clrScheme>
    <a:fontScheme name="c020TGp_general_diagram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020TGp_general_diagram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399D72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ECCBC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020TGp_general_diagram 2">
        <a:dk1>
          <a:srgbClr val="666699"/>
        </a:dk1>
        <a:lt1>
          <a:srgbClr val="FFFFFF"/>
        </a:lt1>
        <a:dk2>
          <a:srgbClr val="000000"/>
        </a:dk2>
        <a:lt2>
          <a:srgbClr val="C0C0C0"/>
        </a:lt2>
        <a:accent1>
          <a:srgbClr val="3556A7"/>
        </a:accent1>
        <a:accent2>
          <a:srgbClr val="C78DD7"/>
        </a:accent2>
        <a:accent3>
          <a:srgbClr val="FFFFFF"/>
        </a:accent3>
        <a:accent4>
          <a:srgbClr val="565682"/>
        </a:accent4>
        <a:accent5>
          <a:srgbClr val="AEB4D0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020TGp_general_diagram 3">
        <a:dk1>
          <a:srgbClr val="1D528D"/>
        </a:dk1>
        <a:lt1>
          <a:srgbClr val="FFFFFF"/>
        </a:lt1>
        <a:dk2>
          <a:srgbClr val="000000"/>
        </a:dk2>
        <a:lt2>
          <a:srgbClr val="B2B2B2"/>
        </a:lt2>
        <a:accent1>
          <a:srgbClr val="1B9AD9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BCAE9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TM01972873[[fn=Лето]]</Template>
  <TotalTime>266</TotalTime>
  <Words>101</Words>
  <Application>Microsoft Office PowerPoint</Application>
  <PresentationFormat>Экран (4:3)</PresentationFormat>
  <Paragraphs>43</Paragraphs>
  <Slides>4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6" baseType="lpstr">
      <vt:lpstr>74</vt:lpstr>
      <vt:lpstr>Image</vt:lpstr>
      <vt:lpstr>Об освоении средств  по итогам 9 месяцев  2016 года</vt:lpstr>
      <vt:lpstr>Общий объем бюджетных ассигнований</vt:lpstr>
      <vt:lpstr>Структура запланированных расходов  и кассовое исполнение</vt:lpstr>
      <vt:lpstr>Об освоении средств  по итогам 9 месяцев  2016 года</vt:lpstr>
    </vt:vector>
  </TitlesOfParts>
  <Company>ARSAGERA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Борис</dc:creator>
  <cp:lastModifiedBy>Чубарова И.В.</cp:lastModifiedBy>
  <cp:revision>46</cp:revision>
  <cp:lastPrinted>2016-10-28T05:52:54Z</cp:lastPrinted>
  <dcterms:created xsi:type="dcterms:W3CDTF">2013-02-15T12:08:09Z</dcterms:created>
  <dcterms:modified xsi:type="dcterms:W3CDTF">2016-10-28T06:10:03Z</dcterms:modified>
</cp:coreProperties>
</file>